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57" r:id="rId10"/>
    <p:sldId id="275" r:id="rId11"/>
    <p:sldId id="258" r:id="rId12"/>
    <p:sldId id="276" r:id="rId13"/>
    <p:sldId id="266" r:id="rId14"/>
    <p:sldId id="277" r:id="rId15"/>
    <p:sldId id="267" r:id="rId16"/>
    <p:sldId id="278" r:id="rId17"/>
    <p:sldId id="268" r:id="rId18"/>
    <p:sldId id="279" r:id="rId19"/>
    <p:sldId id="269" r:id="rId20"/>
    <p:sldId id="280" r:id="rId21"/>
    <p:sldId id="270" r:id="rId22"/>
    <p:sldId id="281" r:id="rId23"/>
    <p:sldId id="271" r:id="rId24"/>
    <p:sldId id="272" r:id="rId25"/>
    <p:sldId id="283" r:id="rId26"/>
    <p:sldId id="274" r:id="rId27"/>
    <p:sldId id="273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16"/>
    <p:restoredTop sz="94617"/>
  </p:normalViewPr>
  <p:slideViewPr>
    <p:cSldViewPr snapToGrid="0" snapToObjects="1">
      <p:cViewPr varScale="1">
        <p:scale>
          <a:sx n="131" d="100"/>
          <a:sy n="131" d="100"/>
        </p:scale>
        <p:origin x="1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7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3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4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3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0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3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82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8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5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23589-D1FE-5045-809F-56B69D3AD8BF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9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5C121-6705-1F44-A110-34073B0318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14: Review</a:t>
            </a:r>
          </a:p>
        </p:txBody>
      </p:sp>
    </p:spTree>
    <p:extLst>
      <p:ext uri="{BB962C8B-B14F-4D97-AF65-F5344CB8AC3E}">
        <p14:creationId xmlns:p14="http://schemas.microsoft.com/office/powerpoint/2010/main" val="1729498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D778-02DE-B745-980F-F133BAD3F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399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Identify what would generate data from a</a:t>
            </a:r>
            <a:br>
              <a:rPr lang="en-US" dirty="0"/>
            </a:br>
            <a:r>
              <a:rPr lang="en-US" dirty="0"/>
              <a:t>Non-Stationary Processes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ABE9C-C59A-864C-ABF3-DA98AF2EC595}"/>
              </a:ext>
            </a:extLst>
          </p:cNvPr>
          <p:cNvSpPr txBox="1"/>
          <p:nvPr/>
        </p:nvSpPr>
        <p:spPr>
          <a:xfrm>
            <a:off x="327546" y="1924334"/>
            <a:ext cx="89759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.95)</a:t>
            </a:r>
          </a:p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-.34)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.99)</a:t>
            </a:r>
          </a:p>
          <a:p>
            <a:pPr marL="342900" indent="-342900"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gen.aruma.wge</a:t>
            </a:r>
            <a:r>
              <a:rPr lang="en-US" dirty="0">
                <a:solidFill>
                  <a:srgbClr val="FF0000"/>
                </a:solidFill>
              </a:rPr>
              <a:t>(1000,phi = .5,d = 1, s = 12)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.9, theta = .2)</a:t>
            </a:r>
          </a:p>
          <a:p>
            <a:pPr marL="342900" indent="-342900"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gen.aruma.wge</a:t>
            </a:r>
            <a:r>
              <a:rPr lang="en-US" dirty="0">
                <a:solidFill>
                  <a:srgbClr val="FF0000"/>
                </a:solidFill>
              </a:rPr>
              <a:t>(1000,d = 1)</a:t>
            </a:r>
          </a:p>
          <a:p>
            <a:pPr marL="342900" indent="-342900"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gen.sigplusnoise</a:t>
            </a:r>
            <a:r>
              <a:rPr lang="en-US" dirty="0">
                <a:solidFill>
                  <a:srgbClr val="FF0000"/>
                </a:solidFill>
              </a:rPr>
              <a:t>(1000, </a:t>
            </a:r>
            <a:r>
              <a:rPr lang="en-US" dirty="0" err="1">
                <a:solidFill>
                  <a:srgbClr val="FF0000"/>
                </a:solidFill>
              </a:rPr>
              <a:t>coef</a:t>
            </a:r>
            <a:r>
              <a:rPr lang="en-US" dirty="0">
                <a:solidFill>
                  <a:srgbClr val="FF0000"/>
                </a:solidFill>
              </a:rPr>
              <a:t> = .4, </a:t>
            </a:r>
            <a:r>
              <a:rPr lang="en-US" dirty="0" err="1">
                <a:solidFill>
                  <a:srgbClr val="FF0000"/>
                </a:solidFill>
              </a:rPr>
              <a:t>freq</a:t>
            </a:r>
            <a:r>
              <a:rPr lang="en-US" dirty="0">
                <a:solidFill>
                  <a:srgbClr val="FF0000"/>
                </a:solidFill>
              </a:rPr>
              <a:t> = .2, psi = .3)</a:t>
            </a:r>
          </a:p>
          <a:p>
            <a:pPr marL="342900" indent="-342900">
              <a:buFontTx/>
              <a:buAutoNum type="alphaUcPeriod"/>
            </a:pPr>
            <a:r>
              <a:rPr lang="en-US" dirty="0" err="1"/>
              <a:t>gen.sigplusnoise</a:t>
            </a:r>
            <a:r>
              <a:rPr lang="en-US" dirty="0"/>
              <a:t>(1000, b0 = 3, b1 = 8, </a:t>
            </a:r>
            <a:r>
              <a:rPr lang="en-US" dirty="0" err="1"/>
              <a:t>coef</a:t>
            </a:r>
            <a:r>
              <a:rPr lang="en-US" dirty="0"/>
              <a:t> = .4, </a:t>
            </a:r>
            <a:r>
              <a:rPr lang="en-US" dirty="0" err="1"/>
              <a:t>freq</a:t>
            </a:r>
            <a:r>
              <a:rPr lang="en-US" dirty="0"/>
              <a:t> = .2, psi = </a:t>
            </a:r>
            <a:r>
              <a:rPr lang="en-US" dirty="0" err="1"/>
              <a:t>runif</a:t>
            </a:r>
            <a:r>
              <a:rPr lang="en-US" dirty="0"/>
              <a:t>(1,0,2*pi))</a:t>
            </a:r>
          </a:p>
          <a:p>
            <a:pPr marL="342900" indent="-342900">
              <a:buAutoNum type="alphaUcPeriod"/>
            </a:pPr>
            <a:endParaRPr lang="en-US" dirty="0">
              <a:solidFill>
                <a:srgbClr val="FF0000"/>
              </a:solidFill>
            </a:endParaRPr>
          </a:p>
          <a:p>
            <a:pPr marL="342900" indent="-342900">
              <a:buFontTx/>
              <a:buAutoNum type="alphaUcPeriod"/>
            </a:pPr>
            <a:endParaRPr lang="en-US" dirty="0"/>
          </a:p>
          <a:p>
            <a:pPr marL="342900" indent="-342900">
              <a:buFontTx/>
              <a:buAutoNum type="alphaUcPeriod"/>
            </a:pPr>
            <a:endParaRPr lang="en-US" dirty="0"/>
          </a:p>
          <a:p>
            <a:pPr marL="342900" indent="-342900">
              <a:buFontTx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691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5321-2A90-044C-BD9C-56F5B265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3" y="365126"/>
            <a:ext cx="8856921" cy="1325563"/>
          </a:xfrm>
        </p:spPr>
        <p:txBody>
          <a:bodyPr/>
          <a:lstStyle/>
          <a:p>
            <a:r>
              <a:rPr lang="en-US" dirty="0"/>
              <a:t>Match the ACF to the Spectral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3B63-0DC7-9E49-849A-3832B033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99" y="2205664"/>
            <a:ext cx="1919635" cy="1164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B6DCE2-71CC-D24C-8F55-5D5A67C65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083" y="2205664"/>
            <a:ext cx="1919635" cy="1164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C46DF-A18B-2346-93BF-8E6F82C5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598" y="2205664"/>
            <a:ext cx="1919635" cy="1164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AEA3C-D513-1841-95D4-7DD02AB5B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45" y="2205664"/>
            <a:ext cx="1919635" cy="1164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5FC300-8271-F74A-8DE9-E2E7E90EE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3322" y="4300279"/>
            <a:ext cx="1937156" cy="1175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173B06-A080-8A4A-AA8B-7E5270A8D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6545" y="4300279"/>
            <a:ext cx="1937156" cy="1175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96F272-7A1E-4445-8D5E-A07424DD6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0753" y="4300279"/>
            <a:ext cx="1937156" cy="1175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3FB6BB-7F2D-E54F-A9E2-91CEBA68BD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89836" y="4300279"/>
            <a:ext cx="1937157" cy="11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99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5321-2A90-044C-BD9C-56F5B265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3" y="365126"/>
            <a:ext cx="8856921" cy="1325563"/>
          </a:xfrm>
        </p:spPr>
        <p:txBody>
          <a:bodyPr/>
          <a:lstStyle/>
          <a:p>
            <a:r>
              <a:rPr lang="en-US" dirty="0"/>
              <a:t>Match the ACF to the Spectral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3B63-0DC7-9E49-849A-3832B033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99" y="2205664"/>
            <a:ext cx="1919635" cy="1164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B6DCE2-71CC-D24C-8F55-5D5A67C65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083" y="2205664"/>
            <a:ext cx="1919635" cy="1164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C46DF-A18B-2346-93BF-8E6F82C5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598" y="2205664"/>
            <a:ext cx="1919635" cy="1164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AEA3C-D513-1841-95D4-7DD02AB5B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45" y="2205664"/>
            <a:ext cx="1919635" cy="1164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5FC300-8271-F74A-8DE9-E2E7E90EE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38" y="4300279"/>
            <a:ext cx="1937156" cy="1175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173B06-A080-8A4A-AA8B-7E5270A8D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3322" y="4300279"/>
            <a:ext cx="1937156" cy="1175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96F272-7A1E-4445-8D5E-A07424DD6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1077" y="4300279"/>
            <a:ext cx="1937156" cy="1175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3FB6BB-7F2D-E54F-A9E2-91CEBA68BD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86545" y="4300279"/>
            <a:ext cx="1937157" cy="11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10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309" y="4253753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4868" y="4273364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3802" y="4275766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34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6913" y="4218566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5649" y="4217820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35858" y="4207188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22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of 3 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748556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of 3 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801686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/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4234074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>
                <a:solidFill>
                  <a:srgbClr val="FF0000"/>
                </a:solidFill>
              </a:rPr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3442293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49D3-82FE-044A-A7AE-214CE5BB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are Burg and ML estimators preferred to Yule Walker Estimates?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BD832-FB4B-1547-9478-674FFA172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14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Definition of Stationarity (All 3 Conditions)</a:t>
            </a:r>
          </a:p>
          <a:p>
            <a:r>
              <a:rPr lang="en-US" dirty="0"/>
              <a:t>Definition of Covariance / Correlation (Unit 1)</a:t>
            </a:r>
          </a:p>
          <a:p>
            <a:r>
              <a:rPr lang="en-US" dirty="0"/>
              <a:t>Spectral Density</a:t>
            </a:r>
          </a:p>
          <a:p>
            <a:r>
              <a:rPr lang="en-US" dirty="0"/>
              <a:t>Frequency / Period</a:t>
            </a:r>
          </a:p>
          <a:p>
            <a:r>
              <a:rPr lang="en-US" dirty="0"/>
              <a:t>Nyquist Frequency</a:t>
            </a:r>
          </a:p>
          <a:p>
            <a:r>
              <a:rPr lang="en-US" dirty="0"/>
              <a:t>Moving Average Filters</a:t>
            </a:r>
          </a:p>
          <a:p>
            <a:r>
              <a:rPr lang="en-US" dirty="0"/>
              <a:t>Difference Filters</a:t>
            </a:r>
          </a:p>
          <a:p>
            <a:r>
              <a:rPr lang="en-US" dirty="0"/>
              <a:t>High / Low Pass Filters</a:t>
            </a:r>
          </a:p>
          <a:p>
            <a:r>
              <a:rPr lang="en-US" dirty="0"/>
              <a:t>Butterworth Filters</a:t>
            </a:r>
          </a:p>
          <a:p>
            <a:r>
              <a:rPr lang="en-US" dirty="0"/>
              <a:t>AR(1), AR(2), AR(p) models </a:t>
            </a:r>
          </a:p>
          <a:p>
            <a:pPr lvl="1"/>
            <a:r>
              <a:rPr lang="en-US" dirty="0"/>
              <a:t>ACF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/>
              <a:t>Realizations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559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49D3-82FE-044A-A7AE-214CE5BB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are Burg and ML estimators preferred to Yule Walker Estimates?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BD832-FB4B-1547-9478-674FFA172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Yule Walker Estimates are much less accurate than Burg and ML estimates as phi gets close to 1.  </a:t>
            </a:r>
          </a:p>
        </p:txBody>
      </p:sp>
    </p:spTree>
    <p:extLst>
      <p:ext uri="{BB962C8B-B14F-4D97-AF65-F5344CB8AC3E}">
        <p14:creationId xmlns:p14="http://schemas.microsoft.com/office/powerpoint/2010/main" val="1730722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difference between Burg and ML estimation?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826675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106325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</p:spTree>
    <p:extLst>
      <p:ext uri="{BB962C8B-B14F-4D97-AF65-F5344CB8AC3E}">
        <p14:creationId xmlns:p14="http://schemas.microsoft.com/office/powerpoint/2010/main" val="113376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difference between Burg and ML estimation?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742038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723014" y="4149173"/>
            <a:ext cx="1318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451955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0F25E-A159-8842-B388-77FA2FC94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is/are a difference between MLR with Correlated Error Models and VAR models?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2DD5E-B22E-2D44-9C6F-8638AC0D2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54101"/>
            <a:ext cx="7886700" cy="3922861"/>
          </a:xfrm>
        </p:spPr>
        <p:txBody>
          <a:bodyPr>
            <a:normAutofit fontScale="92500"/>
          </a:bodyPr>
          <a:lstStyle/>
          <a:p>
            <a:r>
              <a:rPr lang="en-US" dirty="0"/>
              <a:t>A. VAR models have a multivariate response whereas MLR models with Correlated Error models have a univariate response.  </a:t>
            </a:r>
          </a:p>
          <a:p>
            <a:r>
              <a:rPr lang="en-US" dirty="0"/>
              <a:t>B. MLR models with correlated error models allow for exogenous variables to be used as predictor variables whereas VAR models include those in the response.</a:t>
            </a:r>
          </a:p>
          <a:p>
            <a:r>
              <a:rPr lang="en-US" dirty="0"/>
              <a:t>C. MLR models with correlated errors allow for the inclusion of seasonal dummy variables whereas VAR models model seasonality only through correlation.  </a:t>
            </a:r>
          </a:p>
        </p:txBody>
      </p:sp>
    </p:spTree>
    <p:extLst>
      <p:ext uri="{BB962C8B-B14F-4D97-AF65-F5344CB8AC3E}">
        <p14:creationId xmlns:p14="http://schemas.microsoft.com/office/powerpoint/2010/main" val="41174005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2FEF-3F4C-7B42-B54B-96B76CA95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A6FCF-C1AD-9046-AB2F-A84DC5106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stationary and invertible ARMA models can be written as an infinite order AR process.  </a:t>
            </a:r>
          </a:p>
          <a:p>
            <a:endParaRPr lang="en-US" dirty="0"/>
          </a:p>
          <a:p>
            <a:r>
              <a:rPr lang="en-US" dirty="0"/>
              <a:t>A model that is invertible must also be stationary.  </a:t>
            </a:r>
          </a:p>
          <a:p>
            <a:endParaRPr lang="en-US" dirty="0"/>
          </a:p>
          <a:p>
            <a:r>
              <a:rPr lang="en-US" dirty="0"/>
              <a:t>There are many invertible models that have the same </a:t>
            </a:r>
            <a:r>
              <a:rPr lang="en-US" dirty="0" err="1"/>
              <a:t>acf</a:t>
            </a:r>
            <a:r>
              <a:rPr lang="en-US" dirty="0"/>
              <a:t> (correlation structure).  </a:t>
            </a:r>
          </a:p>
          <a:p>
            <a:endParaRPr lang="en-US" dirty="0"/>
          </a:p>
          <a:p>
            <a:r>
              <a:rPr lang="en-US" dirty="0"/>
              <a:t>Imposing invertibility ensures that present events are associated with the past in a sensible manner.  </a:t>
            </a:r>
          </a:p>
        </p:txBody>
      </p:sp>
    </p:spTree>
    <p:extLst>
      <p:ext uri="{BB962C8B-B14F-4D97-AF65-F5344CB8AC3E}">
        <p14:creationId xmlns:p14="http://schemas.microsoft.com/office/powerpoint/2010/main" val="20602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2FEF-3F4C-7B42-B54B-96B76CA95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A6FCF-C1AD-9046-AB2F-A84DC5106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All stationary and invertible ARMA models can be written as an infinite order AR process.  </a:t>
            </a:r>
            <a:r>
              <a:rPr lang="en-US" dirty="0">
                <a:solidFill>
                  <a:srgbClr val="FF0000"/>
                </a:solidFill>
              </a:rPr>
              <a:t>TRUE</a:t>
            </a:r>
          </a:p>
          <a:p>
            <a:endParaRPr lang="en-US" dirty="0"/>
          </a:p>
          <a:p>
            <a:r>
              <a:rPr lang="en-US" dirty="0"/>
              <a:t>A model that is invertible must also be stationary. </a:t>
            </a:r>
            <a:r>
              <a:rPr lang="en-US" dirty="0">
                <a:solidFill>
                  <a:srgbClr val="FF0000"/>
                </a:solidFill>
              </a:rPr>
              <a:t>FALSE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There are many invertible models that have the same </a:t>
            </a:r>
            <a:r>
              <a:rPr lang="en-US" dirty="0" err="1"/>
              <a:t>acf</a:t>
            </a:r>
            <a:r>
              <a:rPr lang="en-US" dirty="0"/>
              <a:t> (correlation structure).   </a:t>
            </a:r>
            <a:r>
              <a:rPr lang="en-US" dirty="0">
                <a:solidFill>
                  <a:srgbClr val="FF0000"/>
                </a:solidFill>
              </a:rPr>
              <a:t>FALSE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Imposing invertibility ensures that present events are associated with the past in a sensible manner.  </a:t>
            </a:r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13887700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Class:</a:t>
            </a:r>
          </a:p>
          <a:p>
            <a:pPr lvl="1"/>
            <a:r>
              <a:rPr lang="en-US" dirty="0"/>
              <a:t>Matching</a:t>
            </a:r>
          </a:p>
          <a:p>
            <a:pPr lvl="1"/>
            <a:r>
              <a:rPr lang="en-US" dirty="0"/>
              <a:t>Multiple Choice</a:t>
            </a:r>
          </a:p>
          <a:p>
            <a:pPr lvl="1"/>
            <a:r>
              <a:rPr lang="en-US" dirty="0"/>
              <a:t>Free Response</a:t>
            </a:r>
          </a:p>
          <a:p>
            <a:pPr lvl="1"/>
            <a:r>
              <a:rPr lang="en-US" dirty="0"/>
              <a:t>Calculation </a:t>
            </a:r>
          </a:p>
          <a:p>
            <a:pPr lvl="1"/>
            <a:endParaRPr lang="en-US" dirty="0"/>
          </a:p>
          <a:p>
            <a:r>
              <a:rPr lang="en-US" dirty="0"/>
              <a:t>Take Home</a:t>
            </a:r>
          </a:p>
          <a:p>
            <a:pPr lvl="1"/>
            <a:r>
              <a:rPr lang="en-US" dirty="0"/>
              <a:t>You will be given a dataset to analyze. </a:t>
            </a:r>
          </a:p>
          <a:p>
            <a:pPr lvl="1"/>
            <a:r>
              <a:rPr lang="en-US" dirty="0"/>
              <a:t>There may be a more complex calculation as well. 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6595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Study for the Final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 the HWs (1 -11)</a:t>
            </a:r>
          </a:p>
          <a:p>
            <a:r>
              <a:rPr lang="en-US" dirty="0"/>
              <a:t>Review Midterm</a:t>
            </a:r>
          </a:p>
          <a:p>
            <a:r>
              <a:rPr lang="en-US" dirty="0"/>
              <a:t>Study Cardiac Mortality Code and Business Sales Code from Unit 12.  </a:t>
            </a:r>
          </a:p>
          <a:p>
            <a:r>
              <a:rPr lang="en-US" dirty="0"/>
              <a:t>Study </a:t>
            </a:r>
            <a:r>
              <a:rPr lang="en-US" dirty="0" err="1"/>
              <a:t>Asynch</a:t>
            </a:r>
            <a:r>
              <a:rPr lang="en-US" dirty="0"/>
              <a:t> Videos for Unit 12 as well. </a:t>
            </a:r>
          </a:p>
          <a:p>
            <a:r>
              <a:rPr lang="en-US" dirty="0"/>
              <a:t>Study Unit 13 </a:t>
            </a:r>
            <a:r>
              <a:rPr lang="en-US" dirty="0" err="1"/>
              <a:t>Asynch</a:t>
            </a:r>
            <a:r>
              <a:rPr lang="en-US" dirty="0"/>
              <a:t> Videos</a:t>
            </a:r>
          </a:p>
          <a:p>
            <a:r>
              <a:rPr lang="en-US" dirty="0"/>
              <a:t>Study Unit 13 Live Session Code / Ideas / For Live Session Work</a:t>
            </a:r>
          </a:p>
          <a:p>
            <a:r>
              <a:rPr lang="en-US" dirty="0"/>
              <a:t>Make sure you know the concepts in this review.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475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Moving Average Models (ACF, Spec Den, GLP)</a:t>
            </a:r>
          </a:p>
          <a:p>
            <a:r>
              <a:rPr lang="en-US" dirty="0"/>
              <a:t>Invertibility </a:t>
            </a:r>
          </a:p>
          <a:p>
            <a:r>
              <a:rPr lang="en-US" dirty="0"/>
              <a:t>ARMA(</a:t>
            </a:r>
            <a:r>
              <a:rPr lang="en-US" dirty="0" err="1"/>
              <a:t>p,q</a:t>
            </a:r>
            <a:r>
              <a:rPr lang="en-US" dirty="0"/>
              <a:t>) models</a:t>
            </a:r>
          </a:p>
          <a:p>
            <a:pPr lvl="1"/>
            <a:r>
              <a:rPr lang="en-US" dirty="0"/>
              <a:t>ACF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/>
              <a:t>GLP</a:t>
            </a:r>
          </a:p>
          <a:p>
            <a:r>
              <a:rPr lang="en-US" dirty="0"/>
              <a:t>GLP form / Psi Weights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603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ARIMA Models</a:t>
            </a:r>
          </a:p>
          <a:p>
            <a:pPr lvl="1"/>
            <a:r>
              <a:rPr lang="en-US" dirty="0"/>
              <a:t>(1-B)</a:t>
            </a:r>
            <a:r>
              <a:rPr lang="en-US" baseline="30000" dirty="0"/>
              <a:t>d</a:t>
            </a:r>
          </a:p>
          <a:p>
            <a:pPr lvl="1"/>
            <a:r>
              <a:rPr lang="en-US" dirty="0"/>
              <a:t>Seasonal (1 – </a:t>
            </a:r>
            <a:r>
              <a:rPr lang="en-US" dirty="0" err="1"/>
              <a:t>B</a:t>
            </a:r>
            <a:r>
              <a:rPr lang="en-US" baseline="30000" dirty="0" err="1"/>
              <a:t>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Airline Models</a:t>
            </a:r>
          </a:p>
          <a:p>
            <a:pPr lvl="1"/>
            <a:r>
              <a:rPr lang="en-US" dirty="0"/>
              <a:t>ACFs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 err="1"/>
              <a:t>artrans.wge</a:t>
            </a:r>
            <a:endParaRPr lang="en-US" dirty="0"/>
          </a:p>
          <a:p>
            <a:pPr lvl="1"/>
            <a:r>
              <a:rPr lang="en-US" dirty="0" err="1"/>
              <a:t>factor.tables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Forecasting</a:t>
            </a:r>
          </a:p>
          <a:p>
            <a:pPr lvl="1"/>
            <a:r>
              <a:rPr lang="en-US" dirty="0"/>
              <a:t>Behavior with AR(p) / ARMA(</a:t>
            </a:r>
            <a:r>
              <a:rPr lang="en-US" dirty="0" err="1"/>
              <a:t>p,q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Behavior with (1-B) models</a:t>
            </a:r>
          </a:p>
          <a:p>
            <a:pPr lvl="1"/>
            <a:r>
              <a:rPr lang="en-US" dirty="0"/>
              <a:t>Behavior with seasonal models</a:t>
            </a:r>
          </a:p>
          <a:p>
            <a:pPr lvl="1"/>
            <a:r>
              <a:rPr lang="en-US" dirty="0"/>
              <a:t>Behavior with airline models: (1-B)(1-B</a:t>
            </a:r>
            <a:r>
              <a:rPr lang="en-US" baseline="30000" dirty="0"/>
              <a:t>12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calculating forecasts “by hand”</a:t>
            </a:r>
          </a:p>
          <a:p>
            <a:pPr lvl="1"/>
            <a:r>
              <a:rPr lang="en-US" dirty="0"/>
              <a:t>ASE</a:t>
            </a:r>
          </a:p>
          <a:p>
            <a:pPr lvl="1"/>
            <a:r>
              <a:rPr lang="en-US" dirty="0"/>
              <a:t>Probability Limits  (Psi weights)</a:t>
            </a:r>
          </a:p>
          <a:p>
            <a:pPr lvl="1"/>
            <a:r>
              <a:rPr lang="en-US" dirty="0"/>
              <a:t>Signal Plus Noise</a:t>
            </a:r>
          </a:p>
          <a:p>
            <a:pPr lvl="2"/>
            <a:r>
              <a:rPr lang="en-US" dirty="0"/>
              <a:t>linear trend</a:t>
            </a:r>
          </a:p>
          <a:p>
            <a:pPr lvl="2"/>
            <a:r>
              <a:rPr lang="en-US" dirty="0"/>
              <a:t>sin/cos cyclic behavior / trend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158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r>
              <a:rPr lang="en-US" dirty="0"/>
              <a:t>Estimation </a:t>
            </a:r>
          </a:p>
          <a:p>
            <a:pPr lvl="1"/>
            <a:r>
              <a:rPr lang="en-US" dirty="0"/>
              <a:t>Burg</a:t>
            </a:r>
          </a:p>
          <a:p>
            <a:pPr lvl="1"/>
            <a:r>
              <a:rPr lang="en-US" dirty="0"/>
              <a:t>Yule-Walker</a:t>
            </a:r>
          </a:p>
          <a:p>
            <a:pPr lvl="1"/>
            <a:r>
              <a:rPr lang="en-US" dirty="0"/>
              <a:t>ML</a:t>
            </a:r>
          </a:p>
          <a:p>
            <a:pPr lvl="1"/>
            <a:r>
              <a:rPr lang="en-US" dirty="0"/>
              <a:t>Properties of Each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Model Identification </a:t>
            </a:r>
          </a:p>
          <a:p>
            <a:pPr lvl="2"/>
            <a:r>
              <a:rPr lang="en-US" dirty="0"/>
              <a:t>AIC / BIC / AICC</a:t>
            </a:r>
          </a:p>
          <a:p>
            <a:pPr lvl="2"/>
            <a:r>
              <a:rPr lang="en-US" dirty="0"/>
              <a:t>Box-Jenkins PACF (pros and cons)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190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Model Building</a:t>
            </a:r>
          </a:p>
          <a:p>
            <a:pPr lvl="2"/>
            <a:r>
              <a:rPr lang="en-US" dirty="0" err="1"/>
              <a:t>Ljung</a:t>
            </a:r>
            <a:r>
              <a:rPr lang="en-US" dirty="0"/>
              <a:t> Box Test (Testing of ”white” residuals</a:t>
            </a:r>
          </a:p>
          <a:p>
            <a:pPr lvl="2"/>
            <a:r>
              <a:rPr lang="en-US" dirty="0"/>
              <a:t>comparing ACF</a:t>
            </a:r>
          </a:p>
          <a:p>
            <a:pPr lvl="2"/>
            <a:r>
              <a:rPr lang="en-US" dirty="0"/>
              <a:t>comparing Spectral Density</a:t>
            </a:r>
          </a:p>
          <a:p>
            <a:pPr lvl="2"/>
            <a:r>
              <a:rPr lang="en-US" dirty="0"/>
              <a:t>comparing realizations</a:t>
            </a:r>
          </a:p>
          <a:p>
            <a:pPr lvl="2"/>
            <a:r>
              <a:rPr lang="en-US" dirty="0"/>
              <a:t>ASE</a:t>
            </a:r>
          </a:p>
          <a:p>
            <a:pPr lvl="2"/>
            <a:r>
              <a:rPr lang="en-US" dirty="0"/>
              <a:t>comparing forecasts</a:t>
            </a:r>
          </a:p>
          <a:p>
            <a:pPr lvl="2"/>
            <a:r>
              <a:rPr lang="en-US" dirty="0"/>
              <a:t>comparing factor tables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419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Exogenous Variables </a:t>
            </a:r>
          </a:p>
          <a:p>
            <a:pPr lvl="2"/>
            <a:r>
              <a:rPr lang="en-US" dirty="0"/>
              <a:t>MLR with Correlated Errors</a:t>
            </a:r>
          </a:p>
          <a:p>
            <a:pPr lvl="3"/>
            <a:r>
              <a:rPr lang="en-US" dirty="0"/>
              <a:t>multiple explanatory variables</a:t>
            </a:r>
          </a:p>
          <a:p>
            <a:pPr lvl="3"/>
            <a:r>
              <a:rPr lang="en-US" dirty="0"/>
              <a:t>fit these models</a:t>
            </a:r>
          </a:p>
          <a:p>
            <a:pPr lvl="3"/>
            <a:r>
              <a:rPr lang="en-US" dirty="0"/>
              <a:t>forecast with these models</a:t>
            </a:r>
          </a:p>
          <a:p>
            <a:pPr lvl="3"/>
            <a:r>
              <a:rPr lang="en-US" dirty="0"/>
              <a:t>ASE</a:t>
            </a:r>
          </a:p>
          <a:p>
            <a:pPr lvl="2"/>
            <a:r>
              <a:rPr lang="en-US" dirty="0"/>
              <a:t>VAR models</a:t>
            </a:r>
          </a:p>
          <a:p>
            <a:pPr lvl="3"/>
            <a:r>
              <a:rPr lang="en-US" dirty="0"/>
              <a:t>multivariate response</a:t>
            </a:r>
          </a:p>
          <a:p>
            <a:pPr lvl="3"/>
            <a:r>
              <a:rPr lang="en-US" dirty="0"/>
              <a:t>ability to have </a:t>
            </a:r>
            <a:r>
              <a:rPr lang="en-US" dirty="0" err="1"/>
              <a:t>xreg</a:t>
            </a:r>
            <a:r>
              <a:rPr lang="en-US" dirty="0"/>
              <a:t> as well</a:t>
            </a:r>
          </a:p>
          <a:p>
            <a:pPr lvl="3"/>
            <a:r>
              <a:rPr lang="en-US" dirty="0"/>
              <a:t>fit these models</a:t>
            </a:r>
          </a:p>
          <a:p>
            <a:pPr lvl="3"/>
            <a:r>
              <a:rPr lang="en-US" dirty="0"/>
              <a:t>forecast with these models </a:t>
            </a:r>
          </a:p>
          <a:p>
            <a:pPr lvl="3"/>
            <a:r>
              <a:rPr lang="en-US" dirty="0"/>
              <a:t>ASE</a:t>
            </a:r>
          </a:p>
          <a:p>
            <a:pPr lvl="3"/>
            <a:r>
              <a:rPr lang="en-US" dirty="0"/>
              <a:t>CCF</a:t>
            </a:r>
          </a:p>
          <a:p>
            <a:pPr lvl="3"/>
            <a:r>
              <a:rPr lang="en-US" dirty="0"/>
              <a:t>Lagged variables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325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Neural Network Models (MLP)</a:t>
            </a:r>
          </a:p>
          <a:p>
            <a:pPr lvl="2"/>
            <a:r>
              <a:rPr lang="en-US" dirty="0"/>
              <a:t>“Fit”</a:t>
            </a:r>
          </a:p>
          <a:p>
            <a:pPr lvl="2"/>
            <a:r>
              <a:rPr lang="en-US" dirty="0"/>
              <a:t>forecast </a:t>
            </a:r>
          </a:p>
          <a:p>
            <a:pPr lvl="2"/>
            <a:r>
              <a:rPr lang="en-US" dirty="0"/>
              <a:t>ASE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Ensemble 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989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D778-02DE-B745-980F-F133BAD3F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3999" cy="1325563"/>
          </a:xfrm>
        </p:spPr>
        <p:txBody>
          <a:bodyPr/>
          <a:lstStyle/>
          <a:p>
            <a:r>
              <a:rPr lang="en-US" dirty="0"/>
              <a:t>Identify the data Generated from </a:t>
            </a:r>
            <a:br>
              <a:rPr lang="en-US" dirty="0"/>
            </a:br>
            <a:r>
              <a:rPr lang="en-US" dirty="0"/>
              <a:t>Non-Stationary Processes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ABE9C-C59A-864C-ABF3-DA98AF2EC595}"/>
              </a:ext>
            </a:extLst>
          </p:cNvPr>
          <p:cNvSpPr txBox="1"/>
          <p:nvPr/>
        </p:nvSpPr>
        <p:spPr>
          <a:xfrm>
            <a:off x="327546" y="1924334"/>
            <a:ext cx="80931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.95)</a:t>
            </a:r>
          </a:p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-.34)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.99)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.5,d = 1, s = 12)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.9, theta = .2)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(1000,d = 1)</a:t>
            </a:r>
          </a:p>
          <a:p>
            <a:pPr marL="342900" indent="-342900">
              <a:buAutoNum type="alphaUcPeriod"/>
            </a:pPr>
            <a:r>
              <a:rPr lang="en-US" dirty="0" err="1"/>
              <a:t>gen.sigplusnoise</a:t>
            </a:r>
            <a:r>
              <a:rPr lang="en-US" dirty="0"/>
              <a:t>(1000, </a:t>
            </a:r>
            <a:r>
              <a:rPr lang="en-US" dirty="0" err="1"/>
              <a:t>coef</a:t>
            </a:r>
            <a:r>
              <a:rPr lang="en-US" dirty="0"/>
              <a:t> = .4, </a:t>
            </a:r>
            <a:r>
              <a:rPr lang="en-US" dirty="0" err="1"/>
              <a:t>freq</a:t>
            </a:r>
            <a:r>
              <a:rPr lang="en-US" dirty="0"/>
              <a:t> = .2, psi = .3)</a:t>
            </a:r>
          </a:p>
          <a:p>
            <a:pPr marL="342900" indent="-342900">
              <a:buFontTx/>
              <a:buAutoNum type="alphaUcPeriod"/>
            </a:pPr>
            <a:r>
              <a:rPr lang="en-US" dirty="0" err="1"/>
              <a:t>gen.sigplusnoise</a:t>
            </a:r>
            <a:r>
              <a:rPr lang="en-US" dirty="0"/>
              <a:t>(1000, b0 = 3, b1 = 8, </a:t>
            </a:r>
            <a:r>
              <a:rPr lang="en-US" dirty="0" err="1"/>
              <a:t>coef</a:t>
            </a:r>
            <a:r>
              <a:rPr lang="en-US" dirty="0"/>
              <a:t> = .4, </a:t>
            </a:r>
            <a:r>
              <a:rPr lang="en-US" dirty="0" err="1"/>
              <a:t>freq</a:t>
            </a:r>
            <a:r>
              <a:rPr lang="en-US" dirty="0"/>
              <a:t> = .2, psi = rand(1,0,1))</a:t>
            </a:r>
          </a:p>
          <a:p>
            <a:pPr marL="342900" indent="-342900">
              <a:buFontTx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379491"/>
      </p:ext>
    </p:extLst>
  </p:cSld>
  <p:clrMapOvr>
    <a:masterClrMapping/>
  </p:clrMapOvr>
</p:sld>
</file>

<file path=ppt/theme/theme1.xml><?xml version="1.0" encoding="utf-8"?>
<a:theme xmlns:a="http://schemas.openxmlformats.org/drawingml/2006/main" name="2U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U" id="{366B8B3C-2D30-EF4C-945A-9C2F0CDF465A}" vid="{BACFCB83-49E5-4846-9BF9-7818E6FE7F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2U</Template>
  <TotalTime>515</TotalTime>
  <Words>1185</Words>
  <Application>Microsoft Macintosh PowerPoint</Application>
  <PresentationFormat>On-screen Show (4:3)</PresentationFormat>
  <Paragraphs>186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2U</vt:lpstr>
      <vt:lpstr>UNIT 14: Review</vt:lpstr>
      <vt:lpstr>Things to Know  (Not Comprehensive)</vt:lpstr>
      <vt:lpstr>Things to Know  (Not Comprehensive)</vt:lpstr>
      <vt:lpstr>Things to Know  (Not Comprehensive)</vt:lpstr>
      <vt:lpstr>Things to Know  (Not Comprehensive)</vt:lpstr>
      <vt:lpstr>Things to Know  (Not Comprehensive)</vt:lpstr>
      <vt:lpstr>Things to Know  (Not Comprehensive)</vt:lpstr>
      <vt:lpstr>Things to Know  (Not Comprehensive)</vt:lpstr>
      <vt:lpstr>Identify the data Generated from  Non-Stationary Processes</vt:lpstr>
      <vt:lpstr>Identify what would generate data from a Non-Stationary Processes</vt:lpstr>
      <vt:lpstr>Match the ACF to the Spectral Density</vt:lpstr>
      <vt:lpstr>Match the ACF to the Spectral Density</vt:lpstr>
      <vt:lpstr>Match the Realization to the ACF or Spectral Density</vt:lpstr>
      <vt:lpstr>Match the Realization to the ACF or Spectral Density</vt:lpstr>
      <vt:lpstr>Which Set of 3 Realization Provides the Most Evidence that the data came from a stationary process?</vt:lpstr>
      <vt:lpstr>Which Set of 3 Realization Provides the Most Evidence that the data came from a stationary process?</vt:lpstr>
      <vt:lpstr>Which Criterion Favors Small Models (Models With Less Parameters)</vt:lpstr>
      <vt:lpstr>Which Criterion Favors Small Models (Models With Less Parameters)</vt:lpstr>
      <vt:lpstr>Why are Burg and ML estimators preferred to Yule Walker Estimates?</vt:lpstr>
      <vt:lpstr>Why are Burg and ML estimators preferred to Yule Walker Estimates?</vt:lpstr>
      <vt:lpstr>What is a difference between Burg and ML estimation? </vt:lpstr>
      <vt:lpstr>What is a difference between Burg and ML estimation? </vt:lpstr>
      <vt:lpstr>Which is/are a difference between MLR with Correlated Error Models and VAR models?</vt:lpstr>
      <vt:lpstr>True or False</vt:lpstr>
      <vt:lpstr>True or False</vt:lpstr>
      <vt:lpstr>Final Exam</vt:lpstr>
      <vt:lpstr>How To Study for the Final Exam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14: Review</dc:title>
  <dc:creator>Microsoft Office User</dc:creator>
  <cp:lastModifiedBy>Microsoft Office User</cp:lastModifiedBy>
  <cp:revision>23</cp:revision>
  <dcterms:created xsi:type="dcterms:W3CDTF">2019-08-06T14:19:49Z</dcterms:created>
  <dcterms:modified xsi:type="dcterms:W3CDTF">2020-04-07T22:54:29Z</dcterms:modified>
</cp:coreProperties>
</file>

<file path=docProps/thumbnail.jpeg>
</file>